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32" r:id="rId6"/>
    <p:sldMasterId id="2147483744" r:id="rId7"/>
  </p:sldMasterIdLst>
  <p:sldIdLst>
    <p:sldId id="256" r:id="rId8"/>
    <p:sldId id="257" r:id="rId9"/>
    <p:sldId id="259" r:id="rId10"/>
    <p:sldId id="272" r:id="rId11"/>
    <p:sldId id="273" r:id="rId12"/>
    <p:sldId id="264" r:id="rId13"/>
    <p:sldId id="265" r:id="rId14"/>
    <p:sldId id="266" r:id="rId15"/>
    <p:sldId id="267" r:id="rId16"/>
    <p:sldId id="268" r:id="rId17"/>
    <p:sldId id="271" r:id="rId18"/>
    <p:sldId id="269" r:id="rId19"/>
    <p:sldId id="270"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5336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0519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67262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2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41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94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1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2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6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286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95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80039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58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743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174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09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11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95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56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172074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36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6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74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99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54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88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3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257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09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50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656994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618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70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79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65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633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316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527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85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065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20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830111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458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670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62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907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2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11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415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547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81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299192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81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6304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902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44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089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4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22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18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35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82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23715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027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31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823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458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365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514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287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79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25866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8218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t>‹#›</a:t>
            </a:fld>
            <a:endParaRPr lang="en-US"/>
          </a:p>
        </p:txBody>
      </p:sp>
    </p:spTree>
    <p:extLst>
      <p:ext uri="{BB962C8B-B14F-4D97-AF65-F5344CB8AC3E}">
        <p14:creationId xmlns:p14="http://schemas.microsoft.com/office/powerpoint/2010/main" val="135629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04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924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72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994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3945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11/29/2015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522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399" y="1624781"/>
            <a:ext cx="6691745" cy="1470025"/>
          </a:xfrm>
          <a:solidFill>
            <a:schemeClr val="bg1"/>
          </a:solidFill>
        </p:spPr>
        <p:txBody>
          <a:bodyPr/>
          <a:lstStyle/>
          <a:p>
            <a:r>
              <a:rPr lang="en-US" dirty="0" smtClean="0"/>
              <a:t>Does God Engage in Destructive Behavior?</a:t>
            </a:r>
            <a:endParaRPr lang="en-US" dirty="0"/>
          </a:p>
        </p:txBody>
      </p:sp>
      <p:sp>
        <p:nvSpPr>
          <p:cNvPr id="3" name="Subtitle 2"/>
          <p:cNvSpPr>
            <a:spLocks noGrp="1"/>
          </p:cNvSpPr>
          <p:nvPr>
            <p:ph type="subTitle" idx="1"/>
          </p:nvPr>
        </p:nvSpPr>
        <p:spPr>
          <a:xfrm>
            <a:off x="1485900" y="3519055"/>
            <a:ext cx="7429500" cy="1752600"/>
          </a:xfrm>
        </p:spPr>
        <p:txBody>
          <a:bodyPr>
            <a:normAutofit fontScale="85000" lnSpcReduction="20000"/>
          </a:bodyPr>
          <a:lstStyle/>
          <a:p>
            <a:r>
              <a:rPr lang="en-US" sz="4800" b="1" dirty="0" smtClean="0">
                <a:solidFill>
                  <a:schemeClr val="bg1"/>
                </a:solidFill>
                <a:latin typeface="Forte" panose="03060902040502070203" pitchFamily="66" charset="0"/>
              </a:rPr>
              <a:t>Lesson One</a:t>
            </a:r>
          </a:p>
          <a:p>
            <a:r>
              <a:rPr lang="fr-FR" sz="4800" b="1" dirty="0" err="1" smtClean="0">
                <a:solidFill>
                  <a:schemeClr val="bg1"/>
                </a:solidFill>
                <a:latin typeface="Forte" panose="03060902040502070203" pitchFamily="66" charset="0"/>
              </a:rPr>
              <a:t>Proper</a:t>
            </a:r>
            <a:r>
              <a:rPr lang="fr-FR" sz="4800" b="1" dirty="0" smtClean="0">
                <a:solidFill>
                  <a:schemeClr val="bg1"/>
                </a:solidFill>
                <a:latin typeface="Forte" panose="03060902040502070203" pitchFamily="66" charset="0"/>
              </a:rPr>
              <a:t> Bible </a:t>
            </a:r>
            <a:r>
              <a:rPr lang="fr-FR" sz="4800" b="1" dirty="0" err="1" smtClean="0">
                <a:solidFill>
                  <a:schemeClr val="bg1"/>
                </a:solidFill>
                <a:latin typeface="Forte" panose="03060902040502070203" pitchFamily="66" charset="0"/>
              </a:rPr>
              <a:t>Interpretation</a:t>
            </a:r>
            <a:r>
              <a:rPr lang="fr-FR" sz="4800" b="1" dirty="0" smtClean="0">
                <a:solidFill>
                  <a:schemeClr val="bg1"/>
                </a:solidFill>
                <a:latin typeface="Forte" panose="03060902040502070203" pitchFamily="66" charset="0"/>
              </a:rPr>
              <a:t> </a:t>
            </a:r>
            <a:r>
              <a:rPr lang="fr-FR" sz="4800" b="1" dirty="0" err="1" smtClean="0">
                <a:solidFill>
                  <a:schemeClr val="bg1"/>
                </a:solidFill>
                <a:latin typeface="Forte" panose="03060902040502070203" pitchFamily="66" charset="0"/>
              </a:rPr>
              <a:t>Principles</a:t>
            </a:r>
            <a:r>
              <a:rPr lang="fr-FR" sz="4800" b="1" dirty="0" smtClean="0">
                <a:solidFill>
                  <a:schemeClr val="bg1"/>
                </a:solidFill>
                <a:latin typeface="Forte" panose="03060902040502070203" pitchFamily="66" charset="0"/>
              </a:rPr>
              <a:t> (Part 1-2)</a:t>
            </a:r>
            <a:endParaRPr lang="en-US" sz="4800" b="1" dirty="0">
              <a:solidFill>
                <a:schemeClr val="bg1"/>
              </a:solidFill>
              <a:latin typeface="Forte" panose="03060902040502070203" pitchFamily="66" charset="0"/>
            </a:endParaRPr>
          </a:p>
        </p:txBody>
      </p:sp>
      <p:grpSp>
        <p:nvGrpSpPr>
          <p:cNvPr id="6" name="Group 5"/>
          <p:cNvGrpSpPr/>
          <p:nvPr/>
        </p:nvGrpSpPr>
        <p:grpSpPr>
          <a:xfrm>
            <a:off x="-152400" y="1066800"/>
            <a:ext cx="3276600" cy="2438400"/>
            <a:chOff x="-119577" y="304800"/>
            <a:chExt cx="3959100" cy="2895600"/>
          </a:xfrm>
        </p:grpSpPr>
        <p:sp>
          <p:nvSpPr>
            <p:cNvPr id="4" name="Oval 3"/>
            <p:cNvSpPr/>
            <p:nvPr/>
          </p:nvSpPr>
          <p:spPr>
            <a:xfrm>
              <a:off x="304800" y="304800"/>
              <a:ext cx="3124200" cy="289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7" y="788038"/>
              <a:ext cx="3959100" cy="2104386"/>
            </a:xfrm>
            <a:prstGeom prst="rect">
              <a:avLst/>
            </a:prstGeom>
          </p:spPr>
        </p:pic>
      </p:grpSp>
    </p:spTree>
    <p:extLst>
      <p:ext uri="{BB962C8B-B14F-4D97-AF65-F5344CB8AC3E}">
        <p14:creationId xmlns:p14="http://schemas.microsoft.com/office/powerpoint/2010/main" val="1186818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#3: Learn to Understand the Language of the Bible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To understand the nature of God in relation to passages that implicate Him as a destroyer, we must understand Bible language, its use of certain phrases and idioms and how they differ from our culture, language, and expressions.</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68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#3: Learn to Understand the Language of the Bible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a:solidFill>
                  <a:schemeClr val="bg1"/>
                </a:solidFill>
              </a:rPr>
              <a:t>God used the language, expressions and idioms of His people to speak His Word. We failed to interpret these idioms in order to be understood in the Western mind, therefore, mischaracterizing God and charging Him as the direct cause of evil.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322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#4: Understand the ANE – Hebrew Permission Idiom</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While there are a number of idioms in the Bible that have not been properly interpreted, the Ancient-Near Eastern – Hebrew “permission idiom” is the focus of this particular study. An idiom is a form of speech that is unique to one’s tribe or culture.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848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#4: Understand the ANE – Hebrew Permission Idiom</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lnSpcReduction="10000"/>
          </a:bodyPr>
          <a:lstStyle/>
          <a:p>
            <a:r>
              <a:rPr lang="en-US" dirty="0">
                <a:solidFill>
                  <a:schemeClr val="bg1"/>
                </a:solidFill>
              </a:rPr>
              <a:t>Basically, in the ANE-Hebrew idiom </a:t>
            </a:r>
            <a:r>
              <a:rPr lang="en-US" b="1" i="1" dirty="0">
                <a:solidFill>
                  <a:schemeClr val="bg1"/>
                </a:solidFill>
              </a:rPr>
              <a:t>God is said to do that which He merely allowed or permitted</a:t>
            </a:r>
            <a:r>
              <a:rPr lang="en-US" dirty="0">
                <a:solidFill>
                  <a:schemeClr val="bg1"/>
                </a:solidFill>
              </a:rPr>
              <a:t>. This truth must be kept to the forefront of our minds as we delve into the topic of whether or not God engages in destructive acts. This truth is the primary key to interpreting many Scriptures that attribute destructive acts to God.</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826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2590800" y="1821185"/>
            <a:ext cx="6553200" cy="1077218"/>
          </a:xfrm>
          <a:prstGeom prst="rect">
            <a:avLst/>
          </a:prstGeom>
          <a:solidFill>
            <a:schemeClr val="bg1"/>
          </a:solidFill>
        </p:spPr>
        <p:txBody>
          <a:bodyPr wrap="square" rtlCol="0">
            <a:spAutoFit/>
          </a:bodyPr>
          <a:lstStyle/>
          <a:p>
            <a:pPr algn="ctr"/>
            <a:r>
              <a:rPr lang="en-US" sz="3200" b="1" dirty="0" smtClean="0"/>
              <a:t>Does God Engage in Destructive Behavior?</a:t>
            </a:r>
            <a:endParaRPr lang="en-US" sz="3200" b="1" dirty="0"/>
          </a:p>
        </p:txBody>
      </p:sp>
      <p:grpSp>
        <p:nvGrpSpPr>
          <p:cNvPr id="6" name="Group 5"/>
          <p:cNvGrpSpPr/>
          <p:nvPr/>
        </p:nvGrpSpPr>
        <p:grpSpPr>
          <a:xfrm>
            <a:off x="-152400" y="1066800"/>
            <a:ext cx="3276600" cy="2438400"/>
            <a:chOff x="-119577" y="304800"/>
            <a:chExt cx="3959100" cy="2895600"/>
          </a:xfrm>
        </p:grpSpPr>
        <p:sp>
          <p:nvSpPr>
            <p:cNvPr id="4" name="Oval 3"/>
            <p:cNvSpPr/>
            <p:nvPr/>
          </p:nvSpPr>
          <p:spPr>
            <a:xfrm>
              <a:off x="304800" y="304800"/>
              <a:ext cx="3124200" cy="289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7" y="788038"/>
              <a:ext cx="3959100" cy="2104386"/>
            </a:xfrm>
            <a:prstGeom prst="rect">
              <a:avLst/>
            </a:prstGeom>
          </p:spPr>
        </p:pic>
      </p:grpSp>
      <p:sp>
        <p:nvSpPr>
          <p:cNvPr id="10" name="Subtitle 9"/>
          <p:cNvSpPr>
            <a:spLocks noGrp="1"/>
          </p:cNvSpPr>
          <p:nvPr>
            <p:ph type="subTitle" idx="1"/>
          </p:nvPr>
        </p:nvSpPr>
        <p:spPr/>
        <p:txBody>
          <a:bodyPr/>
          <a:lstStyle/>
          <a:p>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419600"/>
            <a:ext cx="7391400" cy="7497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 y="3810000"/>
            <a:ext cx="2501511" cy="1859859"/>
          </a:xfrm>
          <a:prstGeom prst="rect">
            <a:avLst/>
          </a:prstGeom>
        </p:spPr>
      </p:pic>
    </p:spTree>
    <p:extLst>
      <p:ext uri="{BB962C8B-B14F-4D97-AF65-F5344CB8AC3E}">
        <p14:creationId xmlns:p14="http://schemas.microsoft.com/office/powerpoint/2010/main" val="390269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fr-FR" sz="3200" dirty="0" err="1" smtClean="0">
                <a:solidFill>
                  <a:schemeClr val="bg1"/>
                </a:solidFill>
              </a:rPr>
              <a:t>Proper</a:t>
            </a:r>
            <a:r>
              <a:rPr lang="fr-FR" sz="3200" dirty="0" smtClean="0">
                <a:solidFill>
                  <a:schemeClr val="bg1"/>
                </a:solidFill>
              </a:rPr>
              <a:t> Bible </a:t>
            </a:r>
            <a:r>
              <a:rPr lang="fr-FR" sz="3200" dirty="0" err="1" smtClean="0">
                <a:solidFill>
                  <a:schemeClr val="bg1"/>
                </a:solidFill>
              </a:rPr>
              <a:t>Interpretation</a:t>
            </a:r>
            <a:r>
              <a:rPr lang="fr-FR" sz="3200" dirty="0" smtClean="0">
                <a:solidFill>
                  <a:schemeClr val="bg1"/>
                </a:solidFill>
              </a:rPr>
              <a:t> </a:t>
            </a:r>
            <a:r>
              <a:rPr lang="fr-FR" sz="3200" dirty="0" err="1" smtClean="0">
                <a:solidFill>
                  <a:schemeClr val="bg1"/>
                </a:solidFill>
              </a:rPr>
              <a:t>Principles</a:t>
            </a:r>
            <a:r>
              <a:rPr lang="fr-FR" sz="3200" dirty="0" smtClean="0">
                <a:solidFill>
                  <a:schemeClr val="bg1"/>
                </a:solidFill>
              </a:rPr>
              <a:t> (Part 1</a:t>
            </a:r>
            <a:r>
              <a:rPr lang="fr-FR" sz="3600"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2Pe 1:20  Knowing this first, that no prophecy of the scripture is of any private interpretation. </a:t>
            </a:r>
          </a:p>
          <a:p>
            <a:r>
              <a:rPr lang="en-US" dirty="0" smtClean="0">
                <a:solidFill>
                  <a:schemeClr val="bg1"/>
                </a:solidFill>
              </a:rPr>
              <a:t>2Pe 1:21  For the prophecy came not in old time by the will of man: but holy men of God </a:t>
            </a:r>
            <a:r>
              <a:rPr lang="en-US" dirty="0" err="1" smtClean="0">
                <a:solidFill>
                  <a:schemeClr val="bg1"/>
                </a:solidFill>
              </a:rPr>
              <a:t>spake</a:t>
            </a:r>
            <a:r>
              <a:rPr lang="en-US" dirty="0" smtClean="0">
                <a:solidFill>
                  <a:schemeClr val="bg1"/>
                </a:solidFill>
              </a:rPr>
              <a:t> as they were moved by the Holy Ghost.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0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Mat 7:18; 1Jn 1:5; Matt. 7:11;  James 1:13, 17</a:t>
            </a:r>
          </a:p>
          <a:p>
            <a:r>
              <a:rPr lang="en-US" dirty="0" smtClean="0">
                <a:solidFill>
                  <a:schemeClr val="bg1"/>
                </a:solidFill>
              </a:rPr>
              <a:t>James 3: 11-17</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0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a:solidFill>
                  <a:schemeClr val="bg1"/>
                </a:solidFill>
              </a:rPr>
              <a:t>None of our faces are covered with a veil. </a:t>
            </a:r>
            <a:r>
              <a:rPr lang="en-US" u="sng" dirty="0">
                <a:solidFill>
                  <a:schemeClr val="bg1"/>
                </a:solidFill>
              </a:rPr>
              <a:t>All of us can see the Lord’s glory and think deeply about it. So we are being changed to become more like him </a:t>
            </a:r>
            <a:r>
              <a:rPr lang="en-US" dirty="0">
                <a:solidFill>
                  <a:schemeClr val="bg1"/>
                </a:solidFill>
              </a:rPr>
              <a:t>so that we have more and more glory. And this glory comes from the Lord, who is the Holy Spirit (2 Cor. 3:18; New International Reader’s Version)</a:t>
            </a:r>
            <a:endParaRPr lang="en-US" dirty="0" smtClean="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833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Concerning idols: “They </a:t>
            </a:r>
            <a:r>
              <a:rPr lang="en-US" dirty="0">
                <a:solidFill>
                  <a:schemeClr val="bg1"/>
                </a:solidFill>
              </a:rPr>
              <a:t>that make them are like unto them; so is every one that </a:t>
            </a:r>
            <a:r>
              <a:rPr lang="en-US" dirty="0" err="1">
                <a:solidFill>
                  <a:schemeClr val="bg1"/>
                </a:solidFill>
              </a:rPr>
              <a:t>trusteth</a:t>
            </a:r>
            <a:r>
              <a:rPr lang="en-US" dirty="0">
                <a:solidFill>
                  <a:schemeClr val="bg1"/>
                </a:solidFill>
              </a:rPr>
              <a:t> in them” (Psalm 115:8).</a:t>
            </a:r>
            <a:endParaRPr lang="en-US" dirty="0" smtClean="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72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2Co 4:4  In whom the god of this world hath blinded the minds of them which believe not, lest the light of the glorious gospel of Christ, </a:t>
            </a:r>
            <a:r>
              <a:rPr lang="en-US" u="sng" dirty="0" smtClean="0">
                <a:solidFill>
                  <a:schemeClr val="bg1"/>
                </a:solidFill>
              </a:rPr>
              <a:t>who is the image of God</a:t>
            </a:r>
            <a:r>
              <a:rPr lang="en-US" dirty="0" smtClean="0">
                <a:solidFill>
                  <a:schemeClr val="bg1"/>
                </a:solidFill>
              </a:rPr>
              <a:t>, should shine unto them.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893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92500"/>
          </a:bodyPr>
          <a:lstStyle/>
          <a:p>
            <a:pPr algn="just">
              <a:spcBef>
                <a:spcPts val="0"/>
              </a:spcBef>
            </a:pPr>
            <a:r>
              <a:rPr lang="en-US" i="1" dirty="0" smtClean="0">
                <a:solidFill>
                  <a:schemeClr val="bg1"/>
                </a:solidFill>
                <a:effectLst/>
                <a:ea typeface="MS Mincho"/>
                <a:cs typeface="Times New Roman"/>
              </a:rPr>
              <a:t>“Christ is the one who is </a:t>
            </a:r>
            <a:r>
              <a:rPr lang="en-US" b="1" i="1" dirty="0" smtClean="0">
                <a:solidFill>
                  <a:schemeClr val="bg1"/>
                </a:solidFill>
                <a:effectLst/>
                <a:ea typeface="MS Mincho"/>
                <a:cs typeface="Times New Roman"/>
              </a:rPr>
              <a:t>exactly like God</a:t>
            </a:r>
            <a:r>
              <a:rPr lang="en-US" i="1" dirty="0" smtClean="0">
                <a:solidFill>
                  <a:schemeClr val="bg1"/>
                </a:solidFill>
                <a:effectLst/>
                <a:ea typeface="MS Mincho"/>
                <a:cs typeface="Times New Roman"/>
              </a:rPr>
              <a:t>”</a:t>
            </a:r>
            <a:r>
              <a:rPr lang="en-US" dirty="0" smtClean="0">
                <a:solidFill>
                  <a:schemeClr val="bg1"/>
                </a:solidFill>
                <a:effectLst/>
                <a:ea typeface="MS Mincho"/>
                <a:cs typeface="Times New Roman"/>
              </a:rPr>
              <a:t> (Easy to Read Version); </a:t>
            </a:r>
            <a:r>
              <a:rPr lang="en-US" i="1" dirty="0" smtClean="0">
                <a:solidFill>
                  <a:schemeClr val="bg1"/>
                </a:solidFill>
                <a:effectLst/>
                <a:ea typeface="MS Mincho"/>
                <a:cs typeface="Times New Roman"/>
              </a:rPr>
              <a:t>“</a:t>
            </a:r>
          </a:p>
          <a:p>
            <a:pPr algn="just">
              <a:spcBef>
                <a:spcPts val="0"/>
              </a:spcBef>
            </a:pPr>
            <a:r>
              <a:rPr lang="en-US" i="1" dirty="0" smtClean="0">
                <a:solidFill>
                  <a:schemeClr val="bg1"/>
                </a:solidFill>
                <a:effectLst/>
                <a:ea typeface="MS Mincho"/>
                <a:cs typeface="Times New Roman"/>
              </a:rPr>
              <a:t>They cannot see the light, which is the good news about our glorious Christ, </a:t>
            </a:r>
            <a:r>
              <a:rPr lang="en-US" b="1" i="1" dirty="0" smtClean="0">
                <a:solidFill>
                  <a:schemeClr val="bg1"/>
                </a:solidFill>
                <a:effectLst/>
                <a:ea typeface="MS Mincho"/>
                <a:cs typeface="Times New Roman"/>
              </a:rPr>
              <a:t>who shows what God is like</a:t>
            </a:r>
            <a:r>
              <a:rPr lang="en-US" i="1" dirty="0" smtClean="0">
                <a:solidFill>
                  <a:schemeClr val="bg1"/>
                </a:solidFill>
                <a:effectLst/>
                <a:ea typeface="MS Mincho"/>
                <a:cs typeface="Times New Roman"/>
              </a:rPr>
              <a:t>”</a:t>
            </a:r>
            <a:r>
              <a:rPr lang="en-US" dirty="0" smtClean="0">
                <a:solidFill>
                  <a:schemeClr val="bg1"/>
                </a:solidFill>
                <a:effectLst/>
                <a:ea typeface="MS Mincho"/>
                <a:cs typeface="Times New Roman"/>
              </a:rPr>
              <a:t> (Contemporary English Version);</a:t>
            </a:r>
          </a:p>
          <a:p>
            <a:pPr algn="just">
              <a:spcBef>
                <a:spcPts val="0"/>
              </a:spcBef>
            </a:pPr>
            <a:r>
              <a:rPr lang="en-US" i="1" dirty="0" smtClean="0">
                <a:solidFill>
                  <a:schemeClr val="bg1"/>
                </a:solidFill>
                <a:effectLst/>
                <a:ea typeface="MS Mincho"/>
                <a:cs typeface="Times New Roman"/>
              </a:rPr>
              <a:t>“They cannot see how bright and wonderful Christ is. </a:t>
            </a:r>
            <a:r>
              <a:rPr lang="en-US" b="1" i="1" dirty="0" smtClean="0">
                <a:solidFill>
                  <a:schemeClr val="bg1"/>
                </a:solidFill>
                <a:effectLst/>
                <a:ea typeface="MS Mincho"/>
                <a:cs typeface="Times New Roman"/>
              </a:rPr>
              <a:t>He is just like God himself</a:t>
            </a:r>
            <a:r>
              <a:rPr lang="en-US" i="1" dirty="0" smtClean="0">
                <a:solidFill>
                  <a:schemeClr val="bg1"/>
                </a:solidFill>
                <a:effectLst/>
                <a:ea typeface="MS Mincho"/>
                <a:cs typeface="Times New Roman"/>
              </a:rPr>
              <a:t>”</a:t>
            </a:r>
            <a:r>
              <a:rPr lang="en-US" dirty="0" smtClean="0">
                <a:solidFill>
                  <a:schemeClr val="bg1"/>
                </a:solidFill>
                <a:effectLst/>
                <a:ea typeface="MS Mincho"/>
                <a:cs typeface="Times New Roman"/>
              </a:rPr>
              <a:t> (World English New Testament).</a:t>
            </a:r>
            <a:endParaRPr lang="en-US" sz="2800" dirty="0">
              <a:solidFill>
                <a:schemeClr val="bg1"/>
              </a:solidFill>
              <a:effectLst/>
              <a:ea typeface="MS Mincho"/>
              <a:cs typeface="Times New Roman"/>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57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85000" lnSpcReduction="20000"/>
          </a:bodyPr>
          <a:lstStyle/>
          <a:p>
            <a:r>
              <a:rPr lang="en-US" dirty="0" smtClean="0">
                <a:solidFill>
                  <a:schemeClr val="bg1"/>
                </a:solidFill>
              </a:rPr>
              <a:t>In the past God spoke to our people through the prophets. He spoke to them many times and in many different ways.  And now in these last days, God has spoken to us again through his Son. He made the whole world through his Son. And he has chosen his Son to have all things. The Son shows the glory of God. </a:t>
            </a:r>
            <a:r>
              <a:rPr lang="en-US" u="sng" dirty="0" smtClean="0">
                <a:solidFill>
                  <a:schemeClr val="bg1"/>
                </a:solidFill>
              </a:rPr>
              <a:t>He is a perfect copy of God’s nature</a:t>
            </a:r>
            <a:r>
              <a:rPr lang="en-US" dirty="0" smtClean="0">
                <a:solidFill>
                  <a:schemeClr val="bg1"/>
                </a:solidFill>
              </a:rPr>
              <a:t>, and he holds everything together by his powerful command. The Son made people clean from their sins. Then he sat down at the right side[a] of God, the Great One in heaven (Heb. 1:1-3; Easy to Read Version)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144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77500" lnSpcReduction="20000"/>
          </a:bodyPr>
          <a:lstStyle/>
          <a:p>
            <a:r>
              <a:rPr lang="en-US" dirty="0" smtClean="0">
                <a:solidFill>
                  <a:schemeClr val="bg1"/>
                </a:solidFill>
              </a:rPr>
              <a:t>Joh 14:8  Philip </a:t>
            </a:r>
            <a:r>
              <a:rPr lang="en-US" dirty="0" err="1" smtClean="0">
                <a:solidFill>
                  <a:schemeClr val="bg1"/>
                </a:solidFill>
              </a:rPr>
              <a:t>saith</a:t>
            </a:r>
            <a:r>
              <a:rPr lang="en-US" dirty="0" smtClean="0">
                <a:solidFill>
                  <a:schemeClr val="bg1"/>
                </a:solidFill>
              </a:rPr>
              <a:t> unto him, Lord, shew us the Father, and it </a:t>
            </a:r>
            <a:r>
              <a:rPr lang="en-US" dirty="0" err="1" smtClean="0">
                <a:solidFill>
                  <a:schemeClr val="bg1"/>
                </a:solidFill>
              </a:rPr>
              <a:t>sufficeth</a:t>
            </a:r>
            <a:r>
              <a:rPr lang="en-US" dirty="0" smtClean="0">
                <a:solidFill>
                  <a:schemeClr val="bg1"/>
                </a:solidFill>
              </a:rPr>
              <a:t> us. </a:t>
            </a:r>
          </a:p>
          <a:p>
            <a:r>
              <a:rPr lang="en-US" dirty="0" smtClean="0">
                <a:solidFill>
                  <a:schemeClr val="bg1"/>
                </a:solidFill>
              </a:rPr>
              <a:t>Joh 14:9  Jesus </a:t>
            </a:r>
            <a:r>
              <a:rPr lang="en-US" dirty="0" err="1" smtClean="0">
                <a:solidFill>
                  <a:schemeClr val="bg1"/>
                </a:solidFill>
              </a:rPr>
              <a:t>saith</a:t>
            </a:r>
            <a:r>
              <a:rPr lang="en-US" dirty="0" smtClean="0">
                <a:solidFill>
                  <a:schemeClr val="bg1"/>
                </a:solidFill>
              </a:rPr>
              <a:t> unto him, Have I been so long time with you, and yet hast thou not known me, Philip? he that hath seen me hath seen the Father; and how </a:t>
            </a:r>
            <a:r>
              <a:rPr lang="en-US" dirty="0" err="1" smtClean="0">
                <a:solidFill>
                  <a:schemeClr val="bg1"/>
                </a:solidFill>
              </a:rPr>
              <a:t>sayest</a:t>
            </a:r>
            <a:r>
              <a:rPr lang="en-US" dirty="0" smtClean="0">
                <a:solidFill>
                  <a:schemeClr val="bg1"/>
                </a:solidFill>
              </a:rPr>
              <a:t> thou then, Shew us the Father? </a:t>
            </a:r>
          </a:p>
          <a:p>
            <a:r>
              <a:rPr lang="en-US" dirty="0" smtClean="0">
                <a:solidFill>
                  <a:schemeClr val="bg1"/>
                </a:solidFill>
              </a:rPr>
              <a:t>Joh 14:10  </a:t>
            </a:r>
            <a:r>
              <a:rPr lang="en-US" dirty="0" err="1" smtClean="0">
                <a:solidFill>
                  <a:schemeClr val="bg1"/>
                </a:solidFill>
              </a:rPr>
              <a:t>Believest</a:t>
            </a:r>
            <a:r>
              <a:rPr lang="en-US" dirty="0" smtClean="0">
                <a:solidFill>
                  <a:schemeClr val="bg1"/>
                </a:solidFill>
              </a:rPr>
              <a:t> thou not that I am in the Father, and the Father in me? the words that I speak unto you I speak not of myself: but the Father that </a:t>
            </a:r>
            <a:r>
              <a:rPr lang="en-US" dirty="0" err="1" smtClean="0">
                <a:solidFill>
                  <a:schemeClr val="bg1"/>
                </a:solidFill>
              </a:rPr>
              <a:t>dwelleth</a:t>
            </a:r>
            <a:r>
              <a:rPr lang="en-US" dirty="0" smtClean="0">
                <a:solidFill>
                  <a:schemeClr val="bg1"/>
                </a:solidFill>
              </a:rPr>
              <a:t> in me, he doeth the works. </a:t>
            </a:r>
          </a:p>
          <a:p>
            <a:r>
              <a:rPr lang="en-US" dirty="0" smtClean="0">
                <a:solidFill>
                  <a:schemeClr val="bg1"/>
                </a:solidFill>
              </a:rPr>
              <a:t>Joh 14:11  Believe me that I am in the Father, and the Father in me: or else believe me for the very works' sake.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737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920</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Office Theme</vt:lpstr>
      <vt:lpstr>1_Office Theme</vt:lpstr>
      <vt:lpstr>2_Office Theme</vt:lpstr>
      <vt:lpstr>5_Office Theme</vt:lpstr>
      <vt:lpstr>6_Office Theme</vt:lpstr>
      <vt:lpstr>7_Office Theme</vt:lpstr>
      <vt:lpstr>3_Office Theme</vt:lpstr>
      <vt:lpstr>Does God Engage in Destructive Behavior?</vt:lpstr>
      <vt:lpstr>Proper Bible Interpretation Principles (Part 1)</vt:lpstr>
      <vt:lpstr>Principle #1: Recognize that God is the source of only good </vt:lpstr>
      <vt:lpstr>Principle #1: Recognize that God is the source of only good </vt:lpstr>
      <vt:lpstr>Principle #1: Recognize that God is the source of only good </vt:lpstr>
      <vt:lpstr>Principle #2: All views of God must be seen through the “Jesus” Grid </vt:lpstr>
      <vt:lpstr>Principle #2: All views of God must be seen through the “Jesus” Grid </vt:lpstr>
      <vt:lpstr>Principle #2: All views of God must be seen through the “Jesus” Grid </vt:lpstr>
      <vt:lpstr>Principle #2: All views of God must be seen through the “Jesus” Grid </vt:lpstr>
      <vt:lpstr>Principle #3: Learn to Understand the Language of the Bible</vt:lpstr>
      <vt:lpstr>Principle #3: Learn to Understand the Language of the Bible</vt:lpstr>
      <vt:lpstr>Principle #4: Understand the ANE – Hebrew Permission Idiom</vt:lpstr>
      <vt:lpstr>Principle #4: Understand the ANE – Hebrew Permission Idiom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dc:creator>
  <cp:lastModifiedBy>Pastor Troy</cp:lastModifiedBy>
  <cp:revision>15</cp:revision>
  <dcterms:created xsi:type="dcterms:W3CDTF">2015-11-22T11:47:59Z</dcterms:created>
  <dcterms:modified xsi:type="dcterms:W3CDTF">2015-11-29T15:11:45Z</dcterms:modified>
</cp:coreProperties>
</file>